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1"/>
  </p:notesMasterIdLst>
  <p:handoutMasterIdLst>
    <p:handoutMasterId r:id="rId32"/>
  </p:handoutMasterIdLst>
  <p:sldIdLst>
    <p:sldId id="593" r:id="rId6"/>
    <p:sldId id="594" r:id="rId7"/>
    <p:sldId id="601" r:id="rId8"/>
    <p:sldId id="629" r:id="rId9"/>
    <p:sldId id="600" r:id="rId10"/>
    <p:sldId id="537" r:id="rId11"/>
    <p:sldId id="538" r:id="rId12"/>
    <p:sldId id="542" r:id="rId13"/>
    <p:sldId id="545" r:id="rId14"/>
    <p:sldId id="623" r:id="rId15"/>
    <p:sldId id="626" r:id="rId16"/>
    <p:sldId id="548" r:id="rId17"/>
    <p:sldId id="550" r:id="rId18"/>
    <p:sldId id="552" r:id="rId19"/>
    <p:sldId id="553" r:id="rId20"/>
    <p:sldId id="627" r:id="rId21"/>
    <p:sldId id="624" r:id="rId22"/>
    <p:sldId id="554" r:id="rId23"/>
    <p:sldId id="555" r:id="rId24"/>
    <p:sldId id="589" r:id="rId25"/>
    <p:sldId id="557" r:id="rId26"/>
    <p:sldId id="591" r:id="rId27"/>
    <p:sldId id="630" r:id="rId28"/>
    <p:sldId id="514" r:id="rId29"/>
    <p:sldId id="597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00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</p14:sldIdLst>
        </p14:section>
        <p14:section name="Conclusion" id="{9286E23B-2FC3-40A0-8C1A-42589FB25A33}">
          <p14:sldIdLst>
            <p14:sldId id="591"/>
            <p14:sldId id="630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 varScale="1">
        <p:scale>
          <a:sx n="73" d="100"/>
          <a:sy n="73" d="100"/>
        </p:scale>
        <p:origin x="42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8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1" y="1143000"/>
            <a:ext cx="11961813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input().lower()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input().lower()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-1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except: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-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print(counter)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Str[startIndex : startIndex + length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Str[startIndex:]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:\\Pics\\Rila200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filename[8:16]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:\\Pics\\Summer2009.jpg"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filename[8:]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</a:t>
            </a:r>
            <a:r>
              <a:rPr lang="en-US" dirty="0" smtClean="0"/>
              <a:t>: split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"Amstel, Zagorka, Tuborg, Becks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'.')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Available 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beer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beers: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print(beer)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term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cocktail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cocktail.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Vodka and Martini and Cherry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903412" y="4800600"/>
            <a:ext cx="3505200" cy="1702784"/>
          </a:xfrm>
          <a:prstGeom prst="wedgeRoundRectCallout">
            <a:avLst>
              <a:gd name="adj1" fmla="val -6324"/>
              <a:gd name="adj2" fmla="val -154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116710"/>
            <a:ext cx="11353800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input().split(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# ToDo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banWord in banWords: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banWord in text: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text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text.replace(banWord, '*' * len(banWord))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"aBcDeFg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print(lowerAlpha)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"aBcDeFg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pper()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print(upperAlpha)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str.strip()</a:t>
            </a:r>
            <a:r>
              <a:rPr lang="en-US" sz="3000" noProof="1" smtClean="0">
                <a:latin typeface="+mj-lt"/>
                <a:cs typeface="Consolas" pitchFamily="49" charset="0"/>
              </a:rPr>
              <a:t> </a:t>
            </a:r>
            <a:r>
              <a:rPr lang="en-US" sz="3000" noProof="1">
                <a:latin typeface="+mj-lt"/>
                <a:cs typeface="Consolas" pitchFamily="49" charset="0"/>
              </a:rPr>
              <a:t>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strip(chars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lstrip()</a:t>
            </a:r>
            <a:r>
              <a:rPr lang="en-US" sz="30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str.rstrip()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   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print(clean)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\t\nHello!!! \n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',' ,'!', '\n','\t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print(clean)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  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lstrip()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"C#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Operator</a:t>
            </a:r>
            <a:r>
              <a:rPr lang="bg-BG" dirty="0" smtClean="0"/>
              <a:t> +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br>
              <a:rPr lang="en-US" sz="3600" dirty="0"/>
            </a:b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  <a:br>
              <a:rPr lang="en-US" noProof="1"/>
            </a:br>
            <a:r>
              <a:rPr lang="en-US" noProof="1"/>
              <a:t>instead of modifying the old one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2676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PythonFundamentals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70525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3255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str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36" y="1584325"/>
            <a:ext cx="705322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String </a:t>
            </a:r>
            <a:r>
              <a:rPr lang="en-US" sz="3600" dirty="0" smtClean="0"/>
              <a:t>objects contain an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 smtClean="0"/>
              <a:t>(read-only) sequence </a:t>
            </a:r>
            <a:r>
              <a:rPr lang="en-US" sz="3600" dirty="0"/>
              <a:t>of characters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  <p:pic>
        <p:nvPicPr>
          <p:cNvPr id="2054" name="Picture 6" descr="Image result for string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97" y="2057400"/>
            <a:ext cx="5719454" cy="23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Case-sensitive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Case-insensitive</a:t>
            </a:r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&lt; str2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print(str1.lower()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str2.lower())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join()</a:t>
            </a:r>
            <a:r>
              <a:rPr lang="en-US" dirty="0" smtClean="0"/>
              <a:t> </a:t>
            </a:r>
            <a:r>
              <a:rPr lang="en-US" dirty="0"/>
              <a:t>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''.join(str1, str2)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str3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"Peter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 + " "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str(age)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str.find(term)</a:t>
            </a:r>
            <a:r>
              <a:rPr lang="en-US" noProof="1" smtClean="0"/>
              <a:t> </a:t>
            </a:r>
            <a:r>
              <a:rPr lang="en-US" noProof="1"/>
              <a:t>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Throws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en-US" noProof="1" smtClean="0"/>
              <a:t> </a:t>
            </a:r>
            <a:r>
              <a:rPr lang="en-US" noProof="1"/>
              <a:t>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str.rfind(term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"vasko@gmail.org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 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 # 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"To be or not to be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verse.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1100</Words>
  <Application>Microsoft Office PowerPoint</Application>
  <PresentationFormat>По избор</PresentationFormat>
  <Paragraphs>269</Paragraphs>
  <Slides>25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Заглавия на слайдовете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What is a String?</vt:lpstr>
      <vt:lpstr>Manipulating Strings</vt:lpstr>
      <vt:lpstr>Comparing Strings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2017-07-26T19:49:15Z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